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Play"/>
      <p:regular r:id="rId42"/>
      <p:bold r:id="rId43"/>
    </p:embeddedFon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Play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regular.fntdata"/><Relationship Id="rId21" Type="http://schemas.openxmlformats.org/officeDocument/2006/relationships/slide" Target="slides/slide15.xml"/><Relationship Id="rId43" Type="http://schemas.openxmlformats.org/officeDocument/2006/relationships/font" Target="fonts/Play-bold.fntdata"/><Relationship Id="rId24" Type="http://schemas.openxmlformats.org/officeDocument/2006/relationships/slide" Target="slides/slide18.xml"/><Relationship Id="rId46" Type="http://schemas.openxmlformats.org/officeDocument/2006/relationships/font" Target="fonts/Roboto-italic.fntdata"/><Relationship Id="rId23" Type="http://schemas.openxmlformats.org/officeDocument/2006/relationships/slide" Target="slides/slide17.xml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0b50ab3b7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90b50ab3b7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Today we’re going to present the result of the project which we developed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for me as XtAI lab 2 and for Maryam as lab 1</a:t>
            </a:r>
            <a:endParaRPr/>
          </a:p>
        </p:txBody>
      </p:sp>
      <p:sp>
        <p:nvSpPr>
          <p:cNvPr id="128" name="Google Shape;128;g290b50ab3b7_1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0b50ab3b7_1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90b50ab3b7_1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Before we know more about the app it’s required to know what is Bipartite graphs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Graphs which edges can be divided to 2 groups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All edges connects sets together not edges of the same set</a:t>
            </a:r>
            <a:endParaRPr/>
          </a:p>
        </p:txBody>
      </p:sp>
      <p:sp>
        <p:nvSpPr>
          <p:cNvPr id="228" name="Google Shape;228;g290b50ab3b7_1_1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0b50ab3b7_1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90b50ab3b7_1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it’s basic visualization of the app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We receive complex network and unsorted data structre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Feed to the app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As a result we can have organized data structure and user-friendly bipartate network to show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In 1 side authors and another side files</a:t>
            </a:r>
            <a:endParaRPr/>
          </a:p>
        </p:txBody>
      </p:sp>
      <p:sp>
        <p:nvSpPr>
          <p:cNvPr id="238" name="Google Shape;238;g290b50ab3b7_1_1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0b50ab3b7_1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90b50ab3b7_1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Just 3 days ago I added 3 extra endpoints to the base project because Nada needed them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That I could imagine these worth bonus points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Co-editing networks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Creates a network of authors who edited the same line of code.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Code-line level</a:t>
            </a:r>
            <a:endParaRPr/>
          </a:p>
        </p:txBody>
      </p:sp>
      <p:sp>
        <p:nvSpPr>
          <p:cNvPr id="248" name="Google Shape;248;g290b50ab3b7_1_1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0b50ab3b7_1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90b50ab3b7_1_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Creates a network of authors who edited the same file.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Collaboration between authors</a:t>
            </a:r>
            <a:endParaRPr/>
          </a:p>
        </p:txBody>
      </p:sp>
      <p:sp>
        <p:nvSpPr>
          <p:cNvPr id="258" name="Google Shape;258;g290b50ab3b7_1_1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0b50ab3b7_1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90b50ab3b7_1_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tracks changes to specific lines in given files</a:t>
            </a:r>
            <a:endParaRPr/>
          </a:p>
        </p:txBody>
      </p:sp>
      <p:sp>
        <p:nvSpPr>
          <p:cNvPr id="268" name="Google Shape;268;g290b50ab3b7_1_2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0b50ab3b7_1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90b50ab3b7_1_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Here is the arch of the backend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Because we’re in the university and it was a scientific project and I thought I should think of future work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and the future students which gonna develop firther this app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As you can see I tried to stick to the best practices like CA and SRP to make it easier for future development or maintanance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8" name="Google Shape;278;g290b50ab3b7_1_2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0b50ab3b7_1_2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90b50ab3b7_1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0c1245ba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0c1245ba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0c1245bae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0c1245ba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0c1245ba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0c1245ba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0b50ab3b7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90b50ab3b7_1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Because we 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" name="Google Shape;139;g290b50ab3b7_1_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0c1245bae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90c1245bae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0c1245bae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90c1245bae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0c1245bae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0c1245bae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0b50ab3b7_1_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90b50ab3b7_1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0be7761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0be7761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Frontend send request to the backend, where the response is sent as a json object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0be7761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0be7761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0be7761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0be7761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BDC6C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BDC6C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0be7761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0be7761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0be7761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90be7761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0be7761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0be7761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0b50ab3b7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90b50ab3b7_1_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We were working in somewhere between github repos and complex networks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As you can see we developed here in between an app which receives from git repo a complex netwrok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Anaysize and make it clean using git2net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And finally shows it to the end users</a:t>
            </a:r>
            <a:endParaRPr/>
          </a:p>
        </p:txBody>
      </p:sp>
      <p:sp>
        <p:nvSpPr>
          <p:cNvPr id="150" name="Google Shape;150;g290b50ab3b7_1_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0be77614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0be77614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0be77614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90be77614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be77614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0be77614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90be7761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90be7761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90be7761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90be7761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0b50ab3b7_1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90b50ab3b7_1_2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90b50ab3b7_1_2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0b50ab3b7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90b50ab3b7_1_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Now I wanna talk in more detail about the backend part of the app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1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Project Management:</a:t>
            </a: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Oversaw the project timeline, ensuring milestones were achieved.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1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Library Mastery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Learned and implemented git2net, pathpy, and NetworkX for data pre-processing, calculations, and analytics.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1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/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Offered insights and intuitions into the collaboration network of a Git repository.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1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System Architecture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Took charge of designing the system's overall structure.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1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API Setup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Established the API endpoints using Flask.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1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Backend Development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Focused on clean, maintainable coding practices for backend implementation.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1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) Application:</a:t>
            </a: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Ensured that each class/module had only one job, enhancing maintainability and scalability.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1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DocuSingle Responsibility Principle (SRPmentation</a:t>
            </a:r>
            <a:endParaRPr b="1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Wrote a README file, provided inline code comments, and ensured overall code readability.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1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System Visualization:</a:t>
            </a: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Produced UML diagrams to represent system architecture.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90b50ab3b7_1_10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0b50ab3b7_1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90b50ab3b7_1_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These are the main tools which have been used in backend side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" name="Google Shape;172;g290b50ab3b7_1_1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0b50ab3b7_1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90b50ab3b7_1_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Flask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Because at the end we wanted to user git2net and it’s Python based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To reduce compexity of component integrations I decided to use a Python based 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90b50ab3b7_1_1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0b50ab3b7_1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90b50ab3b7_1_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Git2net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It’s the core library which we used to analyse the git repo as well as the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90b50ab3b7_1_1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0b50ab3b7_1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90b50ab3b7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0b50ab3b7_1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90b50ab3b7_1_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NetworkX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In addition to the analyse and visualization the app can show useful measurements like degree of centrality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Which the calculation are being done using NetworkX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90b50ab3b7_1_1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485775" y="885824"/>
            <a:ext cx="5148543" cy="268604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85775" y="3806420"/>
            <a:ext cx="5148543" cy="651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89278" y="485775"/>
            <a:ext cx="7968922" cy="8602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89278" y="1571625"/>
            <a:ext cx="7965641" cy="28860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00"/>
              <a:buChar char="•"/>
              <a:defRPr/>
            </a:lvl1pPr>
            <a:lvl2pPr indent="-2921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2pPr>
            <a:lvl3pPr indent="-2921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3pPr>
            <a:lvl4pPr indent="-2921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4pPr>
            <a:lvl5pPr indent="-2921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1485900" y="1771650"/>
            <a:ext cx="577215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485900" y="3800475"/>
            <a:ext cx="577215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89278" y="485775"/>
            <a:ext cx="7968922" cy="8602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85800" y="1369219"/>
            <a:ext cx="374332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00"/>
              <a:buChar char="•"/>
              <a:defRPr/>
            </a:lvl1pPr>
            <a:lvl2pPr indent="-2921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2pPr>
            <a:lvl3pPr indent="-2921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3pPr>
            <a:lvl4pPr indent="-2921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4pPr>
            <a:lvl5pPr indent="-2921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86300" y="1369219"/>
            <a:ext cx="37719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00"/>
              <a:buChar char="•"/>
              <a:defRPr/>
            </a:lvl1pPr>
            <a:lvl2pPr indent="-2921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2pPr>
            <a:lvl3pPr indent="-2921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3pPr>
            <a:lvl4pPr indent="-2921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4pPr>
            <a:lvl5pPr indent="-2921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89278" y="485774"/>
            <a:ext cx="7968922" cy="86296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91897" y="1409699"/>
            <a:ext cx="3868340" cy="50673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400" cap="none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91897" y="1920716"/>
            <a:ext cx="3868340" cy="27370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00"/>
              <a:buChar char="•"/>
              <a:defRPr/>
            </a:lvl1pPr>
            <a:lvl2pPr indent="-2921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2pPr>
            <a:lvl3pPr indent="-2921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3pPr>
            <a:lvl4pPr indent="-2921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4pPr>
            <a:lvl5pPr indent="-2921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570809" y="1409699"/>
            <a:ext cx="3887391" cy="50673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400" cap="none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570809" y="1920716"/>
            <a:ext cx="3887391" cy="27370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00"/>
              <a:buChar char="•"/>
              <a:defRPr/>
            </a:lvl1pPr>
            <a:lvl2pPr indent="-2921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2pPr>
            <a:lvl3pPr indent="-2921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3pPr>
            <a:lvl4pPr indent="-2921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4pPr>
            <a:lvl5pPr indent="-2921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89278" y="485775"/>
            <a:ext cx="7968922" cy="8602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89279" y="485775"/>
            <a:ext cx="3089741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4155141" y="685800"/>
            <a:ext cx="4303059" cy="37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2400"/>
            </a:lvl1pPr>
            <a:lvl2pPr indent="-3302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100"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2984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500"/>
            </a:lvl4pPr>
            <a:lvl5pPr indent="-2984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89279" y="2023109"/>
            <a:ext cx="3089741" cy="24345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489279" y="485775"/>
            <a:ext cx="3089741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4114800" y="685800"/>
            <a:ext cx="4343400" cy="377189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489279" y="2023110"/>
            <a:ext cx="3089741" cy="23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89278" y="485775"/>
            <a:ext cx="7968922" cy="8602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3029061" y="-968158"/>
            <a:ext cx="2886075" cy="79656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00"/>
              <a:buChar char="•"/>
              <a:defRPr/>
            </a:lvl1pPr>
            <a:lvl2pPr indent="-2921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2pPr>
            <a:lvl3pPr indent="-2921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3pPr>
            <a:lvl4pPr indent="-2921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4pPr>
            <a:lvl5pPr indent="-2921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613082" y="1612582"/>
            <a:ext cx="3971926" cy="171831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548611" y="-573559"/>
            <a:ext cx="3971926" cy="60905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00"/>
              <a:buChar char="•"/>
              <a:defRPr/>
            </a:lvl1pPr>
            <a:lvl2pPr indent="-2921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2pPr>
            <a:lvl3pPr indent="-2921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3pPr>
            <a:lvl4pPr indent="-2921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4pPr>
            <a:lvl5pPr indent="-2921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89278" y="485775"/>
            <a:ext cx="7968922" cy="8602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89278" y="1571625"/>
            <a:ext cx="7965641" cy="28860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21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2794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2794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24.jpg"/><Relationship Id="rId5" Type="http://schemas.openxmlformats.org/officeDocument/2006/relationships/image" Target="../media/image38.jpg"/><Relationship Id="rId6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Relationship Id="rId4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127.0.0.1:5000/mine_repo_with_dat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s And Numbers" id="130" name="Google Shape;130;p25"/>
          <p:cNvPicPr preferRelativeResize="0"/>
          <p:nvPr/>
        </p:nvPicPr>
        <p:blipFill rotWithShape="1">
          <a:blip r:embed="rId3">
            <a:alphaModFix/>
          </a:blip>
          <a:srcRect b="-1" l="0" r="-1" t="284"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ctrTitle"/>
          </p:nvPr>
        </p:nvSpPr>
        <p:spPr>
          <a:xfrm>
            <a:off x="1485900" y="1771650"/>
            <a:ext cx="462915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GRAPH ANALYSER</a:t>
            </a:r>
            <a:endParaRPr/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513867" y="3806420"/>
            <a:ext cx="4601183" cy="679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Xtai Lab</a:t>
            </a:r>
            <a:endParaRPr/>
          </a:p>
        </p:txBody>
      </p:sp>
      <p:sp>
        <p:nvSpPr>
          <p:cNvPr id="133" name="Google Shape;133;p25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10/17/23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25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Xtai Lab</a:t>
            </a:r>
            <a:endParaRPr/>
          </a:p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ctrTitle"/>
          </p:nvPr>
        </p:nvSpPr>
        <p:spPr>
          <a:xfrm>
            <a:off x="685799" y="485776"/>
            <a:ext cx="7150894" cy="70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400"/>
              <a:t>BIPARTITE GRAPHS</a:t>
            </a:r>
            <a:endParaRPr/>
          </a:p>
        </p:txBody>
      </p:sp>
      <p:pic>
        <p:nvPicPr>
          <p:cNvPr descr="A diagram of a network&#10;&#10;Description automatically generated" id="231" name="Google Shape;2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99" y="1572417"/>
            <a:ext cx="8165443" cy="279666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10/17/23</a:t>
            </a:r>
            <a:endParaRPr/>
          </a:p>
        </p:txBody>
      </p:sp>
      <p:sp>
        <p:nvSpPr>
          <p:cNvPr id="233" name="Google Shape;233;p34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ctrTitle"/>
          </p:nvPr>
        </p:nvSpPr>
        <p:spPr>
          <a:xfrm>
            <a:off x="489278" y="3896990"/>
            <a:ext cx="7972425" cy="7109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AUTHORS AND FILES NETWORK</a:t>
            </a:r>
            <a:endParaRPr/>
          </a:p>
        </p:txBody>
      </p:sp>
      <p:pic>
        <p:nvPicPr>
          <p:cNvPr descr="A diagram of a network&#10;&#10;Description automatically generated" id="241" name="Google Shape;2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579" y="485775"/>
            <a:ext cx="5812841" cy="326972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10/17/23</a:t>
            </a:r>
            <a:endParaRPr/>
          </a:p>
        </p:txBody>
      </p:sp>
      <p:sp>
        <p:nvSpPr>
          <p:cNvPr id="243" name="Google Shape;243;p35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ctrTitle"/>
          </p:nvPr>
        </p:nvSpPr>
        <p:spPr>
          <a:xfrm>
            <a:off x="489278" y="3896990"/>
            <a:ext cx="7972425" cy="7109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CO-EDITING NETWORK</a:t>
            </a:r>
            <a:endParaRPr/>
          </a:p>
        </p:txBody>
      </p:sp>
      <p:sp>
        <p:nvSpPr>
          <p:cNvPr id="251" name="Google Shape;251;p36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10/17/23</a:t>
            </a:r>
            <a:endParaRPr/>
          </a:p>
        </p:txBody>
      </p:sp>
      <p:sp>
        <p:nvSpPr>
          <p:cNvPr id="252" name="Google Shape;252;p36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688" y="228600"/>
            <a:ext cx="2615973" cy="352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ctrTitle"/>
          </p:nvPr>
        </p:nvSpPr>
        <p:spPr>
          <a:xfrm>
            <a:off x="489278" y="3896990"/>
            <a:ext cx="7972425" cy="7109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CO-AUTHOR GRAPH</a:t>
            </a:r>
            <a:endParaRPr/>
          </a:p>
        </p:txBody>
      </p:sp>
      <p:sp>
        <p:nvSpPr>
          <p:cNvPr id="261" name="Google Shape;261;p37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10/17/23</a:t>
            </a:r>
            <a:endParaRPr/>
          </a:p>
        </p:txBody>
      </p:sp>
      <p:sp>
        <p:nvSpPr>
          <p:cNvPr id="262" name="Google Shape;262;p37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3085" y="535588"/>
            <a:ext cx="2901264" cy="2745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ctrTitle"/>
          </p:nvPr>
        </p:nvSpPr>
        <p:spPr>
          <a:xfrm>
            <a:off x="489278" y="3896990"/>
            <a:ext cx="7972425" cy="7109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LINE EDITING PATHS</a:t>
            </a:r>
            <a:endParaRPr/>
          </a:p>
        </p:txBody>
      </p:sp>
      <p:sp>
        <p:nvSpPr>
          <p:cNvPr id="271" name="Google Shape;271;p38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10/17/23</a:t>
            </a:r>
            <a:endParaRPr/>
          </a:p>
        </p:txBody>
      </p:sp>
      <p:sp>
        <p:nvSpPr>
          <p:cNvPr id="272" name="Google Shape;272;p38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461" y="323104"/>
            <a:ext cx="3669166" cy="350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lass ceiling with white beams" id="280" name="Google Shape;280;p39"/>
          <p:cNvPicPr preferRelativeResize="0"/>
          <p:nvPr/>
        </p:nvPicPr>
        <p:blipFill rotWithShape="1">
          <a:blip r:embed="rId3">
            <a:alphaModFix/>
          </a:blip>
          <a:srcRect b="1220" l="0" r="0" t="14510"/>
          <a:stretch/>
        </p:blipFill>
        <p:spPr>
          <a:xfrm>
            <a:off x="-1" y="8"/>
            <a:ext cx="914400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/>
          <p:nvPr>
            <p:ph type="ctrTitle"/>
          </p:nvPr>
        </p:nvSpPr>
        <p:spPr>
          <a:xfrm>
            <a:off x="485775" y="995515"/>
            <a:ext cx="4086225" cy="25763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BACKEND ARCHITECTURE</a:t>
            </a:r>
            <a:endParaRPr/>
          </a:p>
        </p:txBody>
      </p:sp>
      <p:sp>
        <p:nvSpPr>
          <p:cNvPr id="282" name="Google Shape;282;p39"/>
          <p:cNvSpPr txBox="1"/>
          <p:nvPr>
            <p:ph idx="1" type="subTitle"/>
          </p:nvPr>
        </p:nvSpPr>
        <p:spPr>
          <a:xfrm>
            <a:off x="485775" y="3806420"/>
            <a:ext cx="4086224" cy="8513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highlight>
                  <a:srgbClr val="FFFF00"/>
                </a:highlight>
              </a:rPr>
              <a:t>SRP, Clean Architecture and Open for Extension(Future Work)</a:t>
            </a:r>
            <a:endParaRPr/>
          </a:p>
        </p:txBody>
      </p:sp>
      <p:sp>
        <p:nvSpPr>
          <p:cNvPr id="283" name="Google Shape;283;p39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10/17/23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4" name="Google Shape;284;p39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Mamad Farrahi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descr="A diagram of a application&#10;&#10;Description automatically generated" id="286" name="Google Shape;28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4561" y="485775"/>
            <a:ext cx="4451427" cy="269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haufnahme eines weißen Pferds in der Nacht" id="291" name="Google Shape;291;p40"/>
          <p:cNvPicPr preferRelativeResize="0"/>
          <p:nvPr/>
        </p:nvPicPr>
        <p:blipFill rotWithShape="1">
          <a:blip r:embed="rId3">
            <a:alphaModFix/>
          </a:blip>
          <a:srcRect b="6868" l="0" r="0" t="8546"/>
          <a:stretch/>
        </p:blipFill>
        <p:spPr>
          <a:xfrm>
            <a:off x="-1" y="8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>
            <p:ph type="ctrTitle"/>
          </p:nvPr>
        </p:nvSpPr>
        <p:spPr>
          <a:xfrm>
            <a:off x="485775" y="995515"/>
            <a:ext cx="4086225" cy="25763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FRONT-END</a:t>
            </a:r>
            <a:endParaRPr/>
          </a:p>
        </p:txBody>
      </p:sp>
      <p:sp>
        <p:nvSpPr>
          <p:cNvPr id="293" name="Google Shape;293;p40"/>
          <p:cNvSpPr txBox="1"/>
          <p:nvPr>
            <p:ph idx="1" type="subTitle"/>
          </p:nvPr>
        </p:nvSpPr>
        <p:spPr>
          <a:xfrm>
            <a:off x="485775" y="3806420"/>
            <a:ext cx="4086224" cy="8513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rgbClr val="FFFFFF"/>
                </a:solidFill>
              </a:rPr>
              <a:t>BaseLine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Bipartie graph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40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10/17/23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40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Maryam Ghassemi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6" name="Google Shape;296;p40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ctrTitle"/>
          </p:nvPr>
        </p:nvSpPr>
        <p:spPr>
          <a:xfrm>
            <a:off x="485775" y="885824"/>
            <a:ext cx="5148600" cy="2685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 txBox="1"/>
          <p:nvPr>
            <p:ph idx="1" type="subTitle"/>
          </p:nvPr>
        </p:nvSpPr>
        <p:spPr>
          <a:xfrm>
            <a:off x="485775" y="3806420"/>
            <a:ext cx="5148600" cy="65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3734175" y="3497600"/>
            <a:ext cx="1738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React Js</a:t>
            </a:r>
            <a:endParaRPr sz="23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ctrTitle"/>
          </p:nvPr>
        </p:nvSpPr>
        <p:spPr>
          <a:xfrm>
            <a:off x="485775" y="885824"/>
            <a:ext cx="5148600" cy="2685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</a:t>
            </a:r>
            <a:r>
              <a:rPr lang="en"/>
              <a:t> Libraries</a:t>
            </a:r>
            <a:endParaRPr/>
          </a:p>
        </p:txBody>
      </p:sp>
      <p:sp>
        <p:nvSpPr>
          <p:cNvPr id="310" name="Google Shape;310;p42"/>
          <p:cNvSpPr txBox="1"/>
          <p:nvPr>
            <p:ph idx="1" type="subTitle"/>
          </p:nvPr>
        </p:nvSpPr>
        <p:spPr>
          <a:xfrm>
            <a:off x="485775" y="3806420"/>
            <a:ext cx="5148600" cy="65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4000" cy="199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899" y="1992300"/>
            <a:ext cx="6031101" cy="31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ctrTitle"/>
          </p:nvPr>
        </p:nvSpPr>
        <p:spPr>
          <a:xfrm>
            <a:off x="485775" y="885824"/>
            <a:ext cx="5148600" cy="2685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318" name="Google Shape;318;p43"/>
          <p:cNvSpPr txBox="1"/>
          <p:nvPr>
            <p:ph idx="1" type="subTitle"/>
          </p:nvPr>
        </p:nvSpPr>
        <p:spPr>
          <a:xfrm>
            <a:off x="485775" y="3806424"/>
            <a:ext cx="5148600" cy="125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457200" rtl="0" algn="l">
              <a:spcBef>
                <a:spcPts val="8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URL bar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Mine_repo api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Offline result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Helper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Interactive Graph</a:t>
            </a:r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825" y="61825"/>
            <a:ext cx="5954925" cy="501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riting an appointment on a paper agenda"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15730"/>
          <a:stretch/>
        </p:blipFill>
        <p:spPr>
          <a:xfrm>
            <a:off x="15" y="-3"/>
            <a:ext cx="9143985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>
            <p:ph type="ctrTitle"/>
          </p:nvPr>
        </p:nvSpPr>
        <p:spPr>
          <a:xfrm>
            <a:off x="1396446" y="-976528"/>
            <a:ext cx="4828984" cy="18002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" sz="3600"/>
              <a:t>AGENDA</a:t>
            </a:r>
            <a:endParaRPr sz="3600"/>
          </a:p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3308117" y="1174273"/>
            <a:ext cx="4032056" cy="13974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800">
                <a:solidFill>
                  <a:schemeClr val="lt1"/>
                </a:solidFill>
                <a:highlight>
                  <a:srgbClr val="000000"/>
                </a:highlight>
              </a:rPr>
              <a:t>Backend – Mamad 🙋🏻‍♂️</a:t>
            </a:r>
            <a:endParaRPr/>
          </a:p>
          <a:p>
            <a:pPr indent="-2540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800">
                <a:solidFill>
                  <a:schemeClr val="lt1"/>
                </a:solidFill>
                <a:highlight>
                  <a:srgbClr val="000000"/>
                </a:highlight>
              </a:rPr>
              <a:t>Frontend – Maryam 🙋🏻‍♀️</a:t>
            </a:r>
            <a:endParaRPr/>
          </a:p>
          <a:p>
            <a:pPr indent="-2540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highlight>
                  <a:srgbClr val="000000"/>
                </a:highlight>
              </a:rPr>
              <a:t>Network Visualization – Nada 🙋🏻‍♀️</a:t>
            </a:r>
            <a:endParaRPr/>
          </a:p>
          <a:p>
            <a:pPr indent="-1651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sp>
        <p:nvSpPr>
          <p:cNvPr id="144" name="Google Shape;144;p26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10/17/23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Google Shape;145;p26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Mamad Farrahi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26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ctrTitle"/>
          </p:nvPr>
        </p:nvSpPr>
        <p:spPr>
          <a:xfrm>
            <a:off x="485775" y="885824"/>
            <a:ext cx="5148600" cy="2685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Network</a:t>
            </a:r>
            <a:endParaRPr/>
          </a:p>
        </p:txBody>
      </p:sp>
      <p:sp>
        <p:nvSpPr>
          <p:cNvPr id="325" name="Google Shape;325;p44"/>
          <p:cNvSpPr txBox="1"/>
          <p:nvPr>
            <p:ph idx="1" type="subTitle"/>
          </p:nvPr>
        </p:nvSpPr>
        <p:spPr>
          <a:xfrm>
            <a:off x="485775" y="3806424"/>
            <a:ext cx="5148600" cy="125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457200" rtl="0" algn="l">
              <a:spcBef>
                <a:spcPts val="8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Interactive Graph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Bipartite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Parser</a:t>
            </a:r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 rotWithShape="1">
          <a:blip r:embed="rId3">
            <a:alphaModFix/>
          </a:blip>
          <a:srcRect b="20451" l="3910" r="0" t="0"/>
          <a:stretch/>
        </p:blipFill>
        <p:spPr>
          <a:xfrm>
            <a:off x="2966275" y="0"/>
            <a:ext cx="61777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/>
          <p:nvPr/>
        </p:nvSpPr>
        <p:spPr>
          <a:xfrm>
            <a:off x="2966275" y="0"/>
            <a:ext cx="6093300" cy="514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ctrTitle"/>
          </p:nvPr>
        </p:nvSpPr>
        <p:spPr>
          <a:xfrm>
            <a:off x="485775" y="885824"/>
            <a:ext cx="5148600" cy="2685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Helper-Joyride</a:t>
            </a:r>
            <a:endParaRPr/>
          </a:p>
        </p:txBody>
      </p:sp>
      <p:sp>
        <p:nvSpPr>
          <p:cNvPr id="333" name="Google Shape;333;p45"/>
          <p:cNvSpPr txBox="1"/>
          <p:nvPr>
            <p:ph idx="1" type="subTitle"/>
          </p:nvPr>
        </p:nvSpPr>
        <p:spPr>
          <a:xfrm>
            <a:off x="485775" y="3806420"/>
            <a:ext cx="5148600" cy="65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00" y="292020"/>
            <a:ext cx="3822125" cy="20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250" y="131300"/>
            <a:ext cx="3548198" cy="189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249" y="2085925"/>
            <a:ext cx="3548202" cy="14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1249" y="3634925"/>
            <a:ext cx="3548198" cy="142089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/>
          <p:nvPr/>
        </p:nvSpPr>
        <p:spPr>
          <a:xfrm rot="-5400000">
            <a:off x="4471350" y="964400"/>
            <a:ext cx="401400" cy="58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9" name="Google Shape;339;p45"/>
          <p:cNvSpPr/>
          <p:nvPr/>
        </p:nvSpPr>
        <p:spPr>
          <a:xfrm>
            <a:off x="5991025" y="1724225"/>
            <a:ext cx="273600" cy="54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0" name="Google Shape;340;p45"/>
          <p:cNvSpPr/>
          <p:nvPr/>
        </p:nvSpPr>
        <p:spPr>
          <a:xfrm>
            <a:off x="5991025" y="3404650"/>
            <a:ext cx="273600" cy="54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1" name="Google Shape;341;p45"/>
          <p:cNvSpPr/>
          <p:nvPr/>
        </p:nvSpPr>
        <p:spPr>
          <a:xfrm>
            <a:off x="141924" y="131300"/>
            <a:ext cx="3905700" cy="2279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ctrTitle"/>
          </p:nvPr>
        </p:nvSpPr>
        <p:spPr>
          <a:xfrm>
            <a:off x="485775" y="885824"/>
            <a:ext cx="5148600" cy="2685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Hovering </a:t>
            </a:r>
            <a:endParaRPr/>
          </a:p>
        </p:txBody>
      </p:sp>
      <p:sp>
        <p:nvSpPr>
          <p:cNvPr id="347" name="Google Shape;347;p46"/>
          <p:cNvSpPr txBox="1"/>
          <p:nvPr>
            <p:ph idx="1" type="subTitle"/>
          </p:nvPr>
        </p:nvSpPr>
        <p:spPr>
          <a:xfrm>
            <a:off x="485775" y="3806420"/>
            <a:ext cx="5148600" cy="65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457200" rtl="0" algn="l">
              <a:spcBef>
                <a:spcPts val="8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Corresponding size</a:t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700" y="152400"/>
            <a:ext cx="4797901" cy="46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671949"/>
            <a:ext cx="3331574" cy="178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6"/>
          <p:cNvSpPr/>
          <p:nvPr/>
        </p:nvSpPr>
        <p:spPr>
          <a:xfrm>
            <a:off x="555275" y="686775"/>
            <a:ext cx="3331500" cy="1782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1" name="Google Shape;351;p46"/>
          <p:cNvSpPr/>
          <p:nvPr/>
        </p:nvSpPr>
        <p:spPr>
          <a:xfrm>
            <a:off x="4135250" y="152400"/>
            <a:ext cx="4880700" cy="4698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haufnahme eines weißen Pferds in der Nacht" id="356" name="Google Shape;356;p47"/>
          <p:cNvPicPr preferRelativeResize="0"/>
          <p:nvPr/>
        </p:nvPicPr>
        <p:blipFill rotWithShape="1">
          <a:blip r:embed="rId3">
            <a:alphaModFix/>
          </a:blip>
          <a:srcRect b="6868" l="0" r="0" t="8546"/>
          <a:stretch/>
        </p:blipFill>
        <p:spPr>
          <a:xfrm>
            <a:off x="-1" y="8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>
            <p:ph type="ctrTitle"/>
          </p:nvPr>
        </p:nvSpPr>
        <p:spPr>
          <a:xfrm>
            <a:off x="485775" y="995515"/>
            <a:ext cx="4086224" cy="25763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 - Network visualizations</a:t>
            </a:r>
            <a:endParaRPr/>
          </a:p>
        </p:txBody>
      </p:sp>
      <p:sp>
        <p:nvSpPr>
          <p:cNvPr id="358" name="Google Shape;358;p47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10/17/23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9" name="Google Shape;359;p47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Mamad Farrahi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" name="Google Shape;360;p47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ctrTitle"/>
          </p:nvPr>
        </p:nvSpPr>
        <p:spPr>
          <a:xfrm>
            <a:off x="412025" y="700550"/>
            <a:ext cx="5148600" cy="2078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and Frontend Integration</a:t>
            </a:r>
            <a:endParaRPr/>
          </a:p>
        </p:txBody>
      </p:sp>
      <p:sp>
        <p:nvSpPr>
          <p:cNvPr id="366" name="Google Shape;366;p48"/>
          <p:cNvSpPr txBox="1"/>
          <p:nvPr>
            <p:ph idx="1" type="subTitle"/>
          </p:nvPr>
        </p:nvSpPr>
        <p:spPr>
          <a:xfrm>
            <a:off x="3797225" y="3078725"/>
            <a:ext cx="4590900" cy="141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Virtual </a:t>
            </a:r>
            <a:r>
              <a:rPr lang="en"/>
              <a:t>environment</a:t>
            </a:r>
            <a:r>
              <a:rPr lang="en"/>
              <a:t> setup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Install git2net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Flask app setup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React packages – npm st</a:t>
            </a:r>
            <a:r>
              <a:rPr lang="en"/>
              <a:t>art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ctrTitle"/>
          </p:nvPr>
        </p:nvSpPr>
        <p:spPr>
          <a:xfrm>
            <a:off x="451250" y="1898600"/>
            <a:ext cx="5148600" cy="81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Frontend Infrastructure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72" name="Google Shape;372;p49"/>
          <p:cNvSpPr txBox="1"/>
          <p:nvPr>
            <p:ph idx="1" type="subTitle"/>
          </p:nvPr>
        </p:nvSpPr>
        <p:spPr>
          <a:xfrm>
            <a:off x="3780425" y="3109525"/>
            <a:ext cx="4584900" cy="141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457200" rtl="0" algn="l">
              <a:spcBef>
                <a:spcPts val="80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React Components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Navigation bar: links and pages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Rout</a:t>
            </a:r>
            <a:r>
              <a:rPr lang="en"/>
              <a:t>es: </a:t>
            </a:r>
            <a:r>
              <a:rPr lang="en" sz="90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Route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App.js</a:t>
            </a:r>
            <a:endParaRPr/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00" y="341051"/>
            <a:ext cx="7734523" cy="14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type="ctrTitle"/>
          </p:nvPr>
        </p:nvSpPr>
        <p:spPr>
          <a:xfrm>
            <a:off x="485775" y="377900"/>
            <a:ext cx="7671900" cy="750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Communication between Frontend and Backend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79" name="Google Shape;379;p50"/>
          <p:cNvSpPr txBox="1"/>
          <p:nvPr>
            <p:ph idx="1" type="subTitle"/>
          </p:nvPr>
        </p:nvSpPr>
        <p:spPr>
          <a:xfrm>
            <a:off x="485775" y="1345775"/>
            <a:ext cx="8658300" cy="3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457200" rtl="0" algn="l">
              <a:spcBef>
                <a:spcPts val="80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Frontend initiate an API request: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'http://127.0.0.1:5000/mine_repo_with_date'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endParaRPr sz="900">
              <a:solidFill>
                <a:srgbClr val="CCCCCC"/>
              </a:solidFill>
              <a:highlight>
                <a:srgbClr val="28282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method: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28282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headers: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CCCCCC"/>
              </a:solidFill>
              <a:highlight>
                <a:srgbClr val="28282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E9178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'Content-Type'</a:t>
            </a:r>
            <a:r>
              <a:rPr lang="en" sz="900">
                <a:solidFill>
                  <a:srgbClr val="9CDCFE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'application/json'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28282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E9178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'url'</a:t>
            </a:r>
            <a:r>
              <a:rPr lang="en" sz="900">
                <a:solidFill>
                  <a:srgbClr val="9CDCFE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28282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E9178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'fromdate'</a:t>
            </a:r>
            <a:r>
              <a:rPr lang="en" sz="900">
                <a:solidFill>
                  <a:srgbClr val="9CDCFE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fromDateToBeSent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28282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E9178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'todate'</a:t>
            </a:r>
            <a:r>
              <a:rPr lang="en" sz="900">
                <a:solidFill>
                  <a:srgbClr val="9CDCFE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FC1FF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toDateToBeSent</a:t>
            </a:r>
            <a:endParaRPr sz="900">
              <a:solidFill>
                <a:srgbClr val="4FC1FF"/>
              </a:solidFill>
              <a:highlight>
                <a:srgbClr val="28282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28282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CCCCCC"/>
              </a:solidFill>
              <a:highlight>
                <a:srgbClr val="28282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80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Backend processes the request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Backend sends a json response</a:t>
            </a:r>
            <a:endParaRPr/>
          </a:p>
        </p:txBody>
      </p:sp>
      <p:sp>
        <p:nvSpPr>
          <p:cNvPr id="380" name="Google Shape;380;p50"/>
          <p:cNvSpPr txBox="1"/>
          <p:nvPr/>
        </p:nvSpPr>
        <p:spPr>
          <a:xfrm>
            <a:off x="5431025" y="1970075"/>
            <a:ext cx="34185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RequestURL:</a:t>
            </a:r>
            <a:r>
              <a:rPr lang="en" sz="900" u="sng">
                <a:solidFill>
                  <a:schemeClr val="dk1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http://127.0.0.1:5000/mine_repo_with_date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Request Method:GET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Status Code:200 OK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Remote Address:127.0.0.1:5000    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Header: URL, dates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ctrTitle"/>
          </p:nvPr>
        </p:nvSpPr>
        <p:spPr>
          <a:xfrm>
            <a:off x="485775" y="300200"/>
            <a:ext cx="5148600" cy="69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Data Preparation in Frontend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86" name="Google Shape;386;p51"/>
          <p:cNvSpPr txBox="1"/>
          <p:nvPr>
            <p:ph idx="1" type="subTitle"/>
          </p:nvPr>
        </p:nvSpPr>
        <p:spPr>
          <a:xfrm>
            <a:off x="4176925" y="1350100"/>
            <a:ext cx="4967100" cy="216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Data: </a:t>
            </a:r>
            <a:endParaRPr sz="11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{message: "Repo mined successfully",…}</a:t>
            </a:r>
            <a:endParaRPr sz="11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edges: {file: {weight: 37, connected_to: 1}}</a:t>
            </a:r>
            <a:endParaRPr sz="11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first_commit_date: "2019-01-08"</a:t>
            </a:r>
            <a:endParaRPr sz="11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last_commit_date: "2023-07-25"</a:t>
            </a:r>
            <a:endParaRPr sz="11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measurements: {author_degree_centrality: {1: 0.71875, 3: 0},    {file_degree_centrality:{</a:t>
            </a:r>
            <a:r>
              <a:rPr lang="en" sz="8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__init__.py: 0.03125</a:t>
            </a: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}}}</a:t>
            </a:r>
            <a:endParaRPr sz="11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message: "Repo mined successfully"</a:t>
            </a:r>
            <a:endParaRPr sz="11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nodes: {1: {inweight: 0, outweight: 216, indegree: 0, outdegree: 28},…}</a:t>
            </a:r>
            <a:endParaRPr sz="11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1"/>
          <p:cNvSpPr txBox="1"/>
          <p:nvPr/>
        </p:nvSpPr>
        <p:spPr>
          <a:xfrm>
            <a:off x="580400" y="1350100"/>
            <a:ext cx="34125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"/>
                <a:ea typeface="Play"/>
                <a:cs typeface="Play"/>
                <a:sym typeface="Play"/>
              </a:rPr>
              <a:t>Json Response:</a:t>
            </a:r>
            <a:endParaRPr b="1"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Status: Indicates the success or failure of the request.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200 OK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or fail.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Data: Contains the actual information being sent.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Network nodes and edges.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ctrTitle"/>
          </p:nvPr>
        </p:nvSpPr>
        <p:spPr>
          <a:xfrm>
            <a:off x="401100" y="202325"/>
            <a:ext cx="8341800" cy="980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Network Visualization - Repo mining with temporal input 1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3" name="Google Shape;393;p52"/>
          <p:cNvSpPr txBox="1"/>
          <p:nvPr>
            <p:ph idx="1" type="subTitle"/>
          </p:nvPr>
        </p:nvSpPr>
        <p:spPr>
          <a:xfrm>
            <a:off x="344700" y="1801225"/>
            <a:ext cx="2865600" cy="273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Network: </a:t>
            </a:r>
            <a:endParaRPr/>
          </a:p>
          <a:p>
            <a:pPr indent="-292100" lvl="0" marL="457200" rtl="0" algn="l">
              <a:spcBef>
                <a:spcPts val="80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Nodes: Authors, Files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Edges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 first and last c</a:t>
            </a:r>
            <a:r>
              <a:rPr lang="en"/>
              <a:t>ommit date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Measurements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00" y="980100"/>
            <a:ext cx="5225477" cy="389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ctrTitle"/>
          </p:nvPr>
        </p:nvSpPr>
        <p:spPr>
          <a:xfrm>
            <a:off x="340775" y="1182075"/>
            <a:ext cx="2928600" cy="178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Further Network Visualization 1 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150" y="165050"/>
            <a:ext cx="5612375" cy="24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 rotWithShape="1">
          <a:blip r:embed="rId4">
            <a:alphaModFix/>
          </a:blip>
          <a:srcRect b="0" l="-3605" r="0" t="0"/>
          <a:stretch/>
        </p:blipFill>
        <p:spPr>
          <a:xfrm>
            <a:off x="3769775" y="2513175"/>
            <a:ext cx="5218048" cy="24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/>
        </p:nvSpPr>
        <p:spPr>
          <a:xfrm>
            <a:off x="457900" y="3205375"/>
            <a:ext cx="309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"/>
                <a:ea typeface="Play"/>
                <a:cs typeface="Play"/>
                <a:sym typeface="Play"/>
              </a:rPr>
              <a:t>Data measurements visualization</a:t>
            </a:r>
            <a:endParaRPr b="1"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Author Degree Centrality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File degree centrality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Page Rank 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od human figure" id="152" name="Google Shape;152;p27"/>
          <p:cNvPicPr preferRelativeResize="0"/>
          <p:nvPr/>
        </p:nvPicPr>
        <p:blipFill rotWithShape="1">
          <a:blip r:embed="rId3">
            <a:alphaModFix/>
          </a:blip>
          <a:srcRect b="15730" l="0" r="0" t="0"/>
          <a:stretch/>
        </p:blipFill>
        <p:spPr>
          <a:xfrm>
            <a:off x="0" y="8"/>
            <a:ext cx="914400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type="ctrTitle"/>
          </p:nvPr>
        </p:nvSpPr>
        <p:spPr>
          <a:xfrm>
            <a:off x="5499673" y="485775"/>
            <a:ext cx="3158552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WHAT IS IT EVEN ABOUT?</a:t>
            </a:r>
            <a:endParaRPr/>
          </a:p>
        </p:txBody>
      </p:sp>
      <p:sp>
        <p:nvSpPr>
          <p:cNvPr id="154" name="Google Shape;154;p27"/>
          <p:cNvSpPr txBox="1"/>
          <p:nvPr>
            <p:ph idx="1" type="subTitle"/>
          </p:nvPr>
        </p:nvSpPr>
        <p:spPr>
          <a:xfrm>
            <a:off x="5499673" y="3806420"/>
            <a:ext cx="3158552" cy="6798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rgbClr val="FFFFFF"/>
                </a:solidFill>
              </a:rPr>
              <a:t>Graphs from Repos</a:t>
            </a:r>
            <a:endParaRPr/>
          </a:p>
        </p:txBody>
      </p:sp>
      <p:sp>
        <p:nvSpPr>
          <p:cNvPr id="155" name="Google Shape;155;p27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10/17/23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7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Mamad Farrahi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descr="A diagram of a chat bot&#10;&#10;Description automatically generated with medium confidence" id="158" name="Google Shape;1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414" y="485775"/>
            <a:ext cx="4527484" cy="39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ctrTitle"/>
          </p:nvPr>
        </p:nvSpPr>
        <p:spPr>
          <a:xfrm>
            <a:off x="485775" y="0"/>
            <a:ext cx="7405200" cy="117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Visualization - Line editing path   2</a:t>
            </a:r>
            <a:endParaRPr/>
          </a:p>
        </p:txBody>
      </p:sp>
      <p:sp>
        <p:nvSpPr>
          <p:cNvPr id="408" name="Google Shape;408;p54"/>
          <p:cNvSpPr txBox="1"/>
          <p:nvPr>
            <p:ph idx="1" type="subTitle"/>
          </p:nvPr>
        </p:nvSpPr>
        <p:spPr>
          <a:xfrm>
            <a:off x="4717600" y="1576050"/>
            <a:ext cx="4131900" cy="319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/>
              <a:t>The Response:</a:t>
            </a:r>
            <a:endParaRPr b="1" sz="900"/>
          </a:p>
          <a:p>
            <a:pPr indent="-228600" lvl="0" marL="457200" rtl="0" algn="l">
              <a:lnSpc>
                <a:spcPct val="14117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rPr b="1" lang="en" sz="7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dag_data: {</a:t>
            </a:r>
            <a:r>
              <a:rPr b="1" lang="en" sz="9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edges</a:t>
            </a:r>
            <a:r>
              <a:rPr lang="en" sz="9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1" marL="91440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Courier New"/>
              <a:buNone/>
            </a:pPr>
            <a:r>
              <a:rPr lang="en" sz="9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('L1 setup.py a3213cd995e850c8966355755c4ac2ff61f65503', 'L1 setup.py 806fc44d2250c316c75692601362aecabc63d137'): "{'weight': 1.0}"</a:t>
            </a:r>
            <a:r>
              <a:rPr b="1" lang="en" sz="7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 sz="7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1" marL="91440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Courier New"/>
              <a:buNone/>
            </a:pPr>
            <a:r>
              <a:rPr b="1" lang="en" sz="7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nodes:{</a:t>
            </a:r>
            <a:r>
              <a:rPr lang="en" sz="9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L1 setup.py 806fc44d2250c316c75692601362aecabc63d137: {inweight: 1, outweight: 0, indegree: 1, outdegree: 0}</a:t>
            </a:r>
            <a:r>
              <a:rPr b="1" lang="en" sz="7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b="1" sz="7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9" name="Google Shape;409;p54"/>
          <p:cNvSpPr txBox="1"/>
          <p:nvPr/>
        </p:nvSpPr>
        <p:spPr>
          <a:xfrm>
            <a:off x="543100" y="1576050"/>
            <a:ext cx="41745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Data Processing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The edges consist of two-pair key and value.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The two pair key represent the source and target node (node From, node to) and the value is the weight of the edge. 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Processing the data using split method and removing the characters by: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key.match(/'(.*?)'/g).map(str =&gt; str.replace(/'/g, ''))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>
            <p:ph type="ctrTitle"/>
          </p:nvPr>
        </p:nvSpPr>
        <p:spPr>
          <a:xfrm>
            <a:off x="102425" y="1899825"/>
            <a:ext cx="3486300" cy="145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Visualization -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Line editing path   2</a:t>
            </a:r>
            <a:endParaRPr/>
          </a:p>
        </p:txBody>
      </p:sp>
      <p:sp>
        <p:nvSpPr>
          <p:cNvPr id="415" name="Google Shape;415;p55"/>
          <p:cNvSpPr txBox="1"/>
          <p:nvPr/>
        </p:nvSpPr>
        <p:spPr>
          <a:xfrm>
            <a:off x="102425" y="3599350"/>
            <a:ext cx="4178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Showing the commit path for a specific 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file. 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275" y="415300"/>
            <a:ext cx="5622723" cy="403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/>
          <p:nvPr>
            <p:ph type="ctrTitle"/>
          </p:nvPr>
        </p:nvSpPr>
        <p:spPr>
          <a:xfrm>
            <a:off x="485775" y="0"/>
            <a:ext cx="7405200" cy="117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Visualization - Coediting Network  3</a:t>
            </a:r>
            <a:endParaRPr/>
          </a:p>
        </p:txBody>
      </p:sp>
      <p:sp>
        <p:nvSpPr>
          <p:cNvPr id="422" name="Google Shape;422;p56"/>
          <p:cNvSpPr txBox="1"/>
          <p:nvPr>
            <p:ph idx="1" type="subTitle"/>
          </p:nvPr>
        </p:nvSpPr>
        <p:spPr>
          <a:xfrm>
            <a:off x="4753425" y="1469575"/>
            <a:ext cx="4174500" cy="29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800"/>
              <a:t>The Response:</a:t>
            </a:r>
            <a:endParaRPr b="1" sz="800"/>
          </a:p>
          <a:p>
            <a:pPr indent="-228600" lvl="0" marL="457200" rtl="0" algn="l">
              <a:lnSpc>
                <a:spcPct val="14117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rPr lang="en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edges: {0.0: {weight: 245, connected_to: 1},..},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rPr lang="en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measurements: author_degree_centrality: {1: 0.5555555555555556, 2: 0.1111111111111111,…},page_rank: {1: 0.13640937696957958, 2: 0.08921004787363597, ..}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en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nodes: {1: {inweight: 361, outweight: 533, indegree: 8, outdegree: 5},…}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1" marL="91440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Courier New"/>
              <a:buNone/>
            </a:pPr>
            <a:r>
              <a:t/>
            </a:r>
            <a:endParaRPr sz="8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56"/>
          <p:cNvSpPr txBox="1"/>
          <p:nvPr/>
        </p:nvSpPr>
        <p:spPr>
          <a:xfrm>
            <a:off x="485775" y="1661275"/>
            <a:ext cx="41745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Data Processing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The Network consists of nodes: Authors and edges between authors to show the coediting between two different authors on the repository files.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The edges data type: float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Nodes data type: Integer 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ParseInt(Node_key) to visualise the edges 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type="ctrTitle"/>
          </p:nvPr>
        </p:nvSpPr>
        <p:spPr>
          <a:xfrm>
            <a:off x="102425" y="1899825"/>
            <a:ext cx="3486300" cy="145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Network Visualization -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Coediting Network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 3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102425" y="3599350"/>
            <a:ext cx="4178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30" name="Google Shape;430;p57"/>
          <p:cNvPicPr preferRelativeResize="0"/>
          <p:nvPr/>
        </p:nvPicPr>
        <p:blipFill rotWithShape="1">
          <a:blip r:embed="rId3">
            <a:alphaModFix/>
          </a:blip>
          <a:srcRect b="0" l="0" r="10281" t="0"/>
          <a:stretch/>
        </p:blipFill>
        <p:spPr>
          <a:xfrm>
            <a:off x="4408725" y="958400"/>
            <a:ext cx="4178698" cy="34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>
            <p:ph type="ctrTitle"/>
          </p:nvPr>
        </p:nvSpPr>
        <p:spPr>
          <a:xfrm>
            <a:off x="485750" y="1182075"/>
            <a:ext cx="2727300" cy="178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Further Network Visualization  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36" name="Google Shape;436;p58"/>
          <p:cNvSpPr txBox="1"/>
          <p:nvPr/>
        </p:nvSpPr>
        <p:spPr>
          <a:xfrm>
            <a:off x="457900" y="3205375"/>
            <a:ext cx="309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"/>
                <a:ea typeface="Play"/>
                <a:cs typeface="Play"/>
                <a:sym typeface="Play"/>
              </a:rPr>
              <a:t>Data measurements visualization</a:t>
            </a:r>
            <a:endParaRPr b="1"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Author Degree Centrality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"/>
              <a:buChar char="●"/>
            </a:pPr>
            <a:r>
              <a:rPr lang="en">
                <a:latin typeface="Play"/>
                <a:ea typeface="Play"/>
                <a:cs typeface="Play"/>
                <a:sym typeface="Play"/>
              </a:rPr>
              <a:t>Page Rank 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37" name="Google Shape;4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650" y="663550"/>
            <a:ext cx="5282002" cy="37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rk floating bulbs with one lit up brightly" id="443" name="Google Shape;443;p59"/>
          <p:cNvPicPr preferRelativeResize="0"/>
          <p:nvPr/>
        </p:nvPicPr>
        <p:blipFill rotWithShape="1">
          <a:blip r:embed="rId3">
            <a:alphaModFix/>
          </a:blip>
          <a:srcRect b="31055" l="0" r="0" t="12693"/>
          <a:stretch/>
        </p:blipFill>
        <p:spPr>
          <a:xfrm>
            <a:off x="-1" y="8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9"/>
          <p:cNvSpPr txBox="1"/>
          <p:nvPr>
            <p:ph type="ctrTitle"/>
          </p:nvPr>
        </p:nvSpPr>
        <p:spPr>
          <a:xfrm>
            <a:off x="485775" y="995515"/>
            <a:ext cx="4086225" cy="25763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THANKS FOR YOUR ATTENTION!</a:t>
            </a:r>
            <a:endParaRPr/>
          </a:p>
        </p:txBody>
      </p:sp>
      <p:sp>
        <p:nvSpPr>
          <p:cNvPr id="445" name="Google Shape;445;p59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10/17/23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59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haufnahme eines weißen Pferds in der Nacht" id="164" name="Google Shape;164;p28"/>
          <p:cNvPicPr preferRelativeResize="0"/>
          <p:nvPr/>
        </p:nvPicPr>
        <p:blipFill rotWithShape="1">
          <a:blip r:embed="rId3">
            <a:alphaModFix/>
          </a:blip>
          <a:srcRect b="6868" l="0" r="0" t="8546"/>
          <a:stretch/>
        </p:blipFill>
        <p:spPr>
          <a:xfrm>
            <a:off x="-1" y="8"/>
            <a:ext cx="914400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>
            <p:ph type="ctrTitle"/>
          </p:nvPr>
        </p:nvSpPr>
        <p:spPr>
          <a:xfrm>
            <a:off x="485775" y="995515"/>
            <a:ext cx="4086225" cy="25763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166" name="Google Shape;166;p28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10/17/23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7" name="Google Shape;167;p28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Mamad Farrahi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 tools on a red background" id="174" name="Google Shape;174;p29"/>
          <p:cNvPicPr preferRelativeResize="0"/>
          <p:nvPr/>
        </p:nvPicPr>
        <p:blipFill rotWithShape="1">
          <a:blip r:embed="rId3">
            <a:alphaModFix/>
          </a:blip>
          <a:srcRect b="-1" l="10506" r="10504" t="0"/>
          <a:stretch/>
        </p:blipFill>
        <p:spPr>
          <a:xfrm>
            <a:off x="15" y="8"/>
            <a:ext cx="608646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485776" y="485775"/>
            <a:ext cx="3168875" cy="18155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BACKEND</a:t>
            </a:r>
            <a:br>
              <a:rPr lang="en"/>
            </a:br>
            <a:r>
              <a:rPr lang="en"/>
              <a:t>CORE TOOLS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6641199" y="685800"/>
            <a:ext cx="2017025" cy="39719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9550" lvl="0" marL="215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Flask</a:t>
            </a:r>
            <a:endParaRPr/>
          </a:p>
          <a:p>
            <a:pPr indent="-209550" lvl="0" marL="215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Git2net</a:t>
            </a:r>
            <a:endParaRPr/>
          </a:p>
          <a:p>
            <a:pPr indent="-209550" lvl="0" marL="215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NetworkX</a:t>
            </a:r>
            <a:endParaRPr/>
          </a:p>
          <a:p>
            <a:pPr indent="-209550" lvl="0" marL="215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/>
              <a:t>Pathpy</a:t>
            </a:r>
            <a:endParaRPr/>
          </a:p>
          <a:p>
            <a:pPr indent="-139700" lvl="0" marL="2159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10/17/23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9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s Flask? How To Create The Flask App? - CODERSERA" id="185" name="Google Shape;185;p30"/>
          <p:cNvPicPr preferRelativeResize="0"/>
          <p:nvPr/>
        </p:nvPicPr>
        <p:blipFill rotWithShape="1">
          <a:blip r:embed="rId3">
            <a:alphaModFix/>
          </a:blip>
          <a:srcRect b="4" l="3980" r="3984" t="0"/>
          <a:stretch/>
        </p:blipFill>
        <p:spPr>
          <a:xfrm>
            <a:off x="1500808" y="485775"/>
            <a:ext cx="5376690" cy="365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10/17/23</a:t>
            </a:r>
            <a:endParaRPr/>
          </a:p>
        </p:txBody>
      </p:sp>
      <p:sp>
        <p:nvSpPr>
          <p:cNvPr id="187" name="Google Shape;187;p30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ctrTitle"/>
          </p:nvPr>
        </p:nvSpPr>
        <p:spPr>
          <a:xfrm>
            <a:off x="253553" y="286379"/>
            <a:ext cx="3512485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GIT2NET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309" y="286379"/>
            <a:ext cx="1710084" cy="444177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10/17/23</a:t>
            </a:r>
            <a:endParaRPr/>
          </a:p>
        </p:txBody>
      </p:sp>
      <p:sp>
        <p:nvSpPr>
          <p:cNvPr id="197" name="Google Shape;197;p31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9" name="Google Shape;199;p31"/>
          <p:cNvGrpSpPr/>
          <p:nvPr/>
        </p:nvGrpSpPr>
        <p:grpSpPr>
          <a:xfrm>
            <a:off x="3181991" y="1326446"/>
            <a:ext cx="5829300" cy="2016873"/>
            <a:chOff x="4242654" y="1768595"/>
            <a:chExt cx="7772400" cy="2689164"/>
          </a:xfrm>
        </p:grpSpPr>
        <p:pic>
          <p:nvPicPr>
            <p:cNvPr id="200" name="Google Shape;20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42740" y="1768595"/>
              <a:ext cx="6813492" cy="28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42654" y="2385483"/>
              <a:ext cx="73152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42654" y="3037446"/>
              <a:ext cx="7683500" cy="33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42654" y="3702109"/>
              <a:ext cx="7772400" cy="755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ctrTitle"/>
          </p:nvPr>
        </p:nvSpPr>
        <p:spPr>
          <a:xfrm>
            <a:off x="485774" y="685800"/>
            <a:ext cx="3512485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PATHPY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2503" y="257174"/>
            <a:ext cx="1735931" cy="46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10/17/23</a:t>
            </a:r>
            <a:endParaRPr/>
          </a:p>
        </p:txBody>
      </p:sp>
      <p:sp>
        <p:nvSpPr>
          <p:cNvPr id="211" name="Google Shape;211;p32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0211" y="2297906"/>
            <a:ext cx="2939256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>
            <a:off x="485774" y="685800"/>
            <a:ext cx="3512485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/>
              <a:t>NETWORKX</a:t>
            </a:r>
            <a:endParaRPr/>
          </a:p>
        </p:txBody>
      </p:sp>
      <p:sp>
        <p:nvSpPr>
          <p:cNvPr id="220" name="Google Shape;220;p33"/>
          <p:cNvSpPr txBox="1"/>
          <p:nvPr>
            <p:ph idx="10" type="dt"/>
          </p:nvPr>
        </p:nvSpPr>
        <p:spPr>
          <a:xfrm>
            <a:off x="489278" y="4749404"/>
            <a:ext cx="225486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10/17/23</a:t>
            </a:r>
            <a:endParaRPr/>
          </a:p>
        </p:txBody>
      </p:sp>
      <p:sp>
        <p:nvSpPr>
          <p:cNvPr id="221" name="Google Shape;221;p33"/>
          <p:cNvSpPr txBox="1"/>
          <p:nvPr>
            <p:ph idx="11" type="ftr"/>
          </p:nvPr>
        </p:nvSpPr>
        <p:spPr>
          <a:xfrm>
            <a:off x="6025627" y="4749404"/>
            <a:ext cx="26290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Mamad Farrahi</a:t>
            </a:r>
            <a:endParaRPr/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583560" y="4749404"/>
            <a:ext cx="4048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6416" y="600075"/>
            <a:ext cx="2345861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8606" y="2290082"/>
            <a:ext cx="3567383" cy="113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tationVTI">
  <a:themeElements>
    <a:clrScheme name="Citation">
      <a:dk1>
        <a:srgbClr val="000000"/>
      </a:dk1>
      <a:lt1>
        <a:srgbClr val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